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sldIdLst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95"/>
    <p:restoredTop sz="94706"/>
  </p:normalViewPr>
  <p:slideViewPr>
    <p:cSldViewPr snapToGrid="0" snapToObjects="1">
      <p:cViewPr varScale="1">
        <p:scale>
          <a:sx n="108" d="100"/>
          <a:sy n="108" d="100"/>
        </p:scale>
        <p:origin x="13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26D1A0-E760-F94A-94D0-46AE16CC9530}" type="doc">
      <dgm:prSet loTypeId="urn:microsoft.com/office/officeart/2005/8/layout/chevron2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60334116-AE8F-4042-BE62-5A0FE2D25D32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6B10CD53-7FB5-6F41-AEE4-05102E96EE56}" type="parTrans" cxnId="{4F5990FF-4CA7-4048-8937-F8B015085499}">
      <dgm:prSet/>
      <dgm:spPr/>
      <dgm:t>
        <a:bodyPr/>
        <a:lstStyle/>
        <a:p>
          <a:endParaRPr lang="en-US"/>
        </a:p>
      </dgm:t>
    </dgm:pt>
    <dgm:pt modelId="{D1F71511-FA7E-2844-B3B9-B0D08B77CE13}" type="sibTrans" cxnId="{4F5990FF-4CA7-4048-8937-F8B015085499}">
      <dgm:prSet/>
      <dgm:spPr/>
      <dgm:t>
        <a:bodyPr/>
        <a:lstStyle/>
        <a:p>
          <a:endParaRPr lang="en-US"/>
        </a:p>
      </dgm:t>
    </dgm:pt>
    <dgm:pt modelId="{878CAB9E-8E3F-CC4C-9070-705F3FBF55BD}">
      <dgm:prSet phldrT="[Text]"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US" sz="1000" dirty="0">
              <a:solidFill>
                <a:schemeClr val="bg1"/>
              </a:solidFill>
              <a:latin typeface="Arial Rounded MT Bold" panose="020F0704030504030204" pitchFamily="34" charset="77"/>
            </a:rPr>
            <a:t>Learn how to compare and group everyday materials</a:t>
          </a:r>
        </a:p>
      </dgm:t>
    </dgm:pt>
    <dgm:pt modelId="{7CDF3959-E71B-7341-994E-6C51D863CA1F}" type="parTrans" cxnId="{19127F44-9D9E-9E49-A9BA-E9C7DF065135}">
      <dgm:prSet/>
      <dgm:spPr/>
      <dgm:t>
        <a:bodyPr/>
        <a:lstStyle/>
        <a:p>
          <a:endParaRPr lang="en-US"/>
        </a:p>
      </dgm:t>
    </dgm:pt>
    <dgm:pt modelId="{E50E14BA-D221-2440-8CC3-E36DE300C753}" type="sibTrans" cxnId="{19127F44-9D9E-9E49-A9BA-E9C7DF065135}">
      <dgm:prSet/>
      <dgm:spPr/>
      <dgm:t>
        <a:bodyPr/>
        <a:lstStyle/>
        <a:p>
          <a:endParaRPr lang="en-US"/>
        </a:p>
      </dgm:t>
    </dgm:pt>
    <dgm:pt modelId="{A85C9910-A9DB-E147-9D02-1D168943289E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3522010A-4F3D-F946-86DC-BA4D5A865A05}" type="parTrans" cxnId="{6FDB8C45-33E3-064E-BFEB-EA8B888FBDEB}">
      <dgm:prSet/>
      <dgm:spPr/>
      <dgm:t>
        <a:bodyPr/>
        <a:lstStyle/>
        <a:p>
          <a:endParaRPr lang="en-US"/>
        </a:p>
      </dgm:t>
    </dgm:pt>
    <dgm:pt modelId="{218CBC29-D7DE-C14C-AD28-96D03152A627}" type="sibTrans" cxnId="{6FDB8C45-33E3-064E-BFEB-EA8B888FBDEB}">
      <dgm:prSet/>
      <dgm:spPr/>
      <dgm:t>
        <a:bodyPr/>
        <a:lstStyle/>
        <a:p>
          <a:endParaRPr lang="en-US"/>
        </a:p>
      </dgm:t>
    </dgm:pt>
    <dgm:pt modelId="{6C5F03D9-AAEB-F04A-AFF8-BF1D905C2EA4}">
      <dgm:prSet phldrT="[Text]"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US" sz="1000" dirty="0">
              <a:solidFill>
                <a:schemeClr val="bg1"/>
              </a:solidFill>
              <a:latin typeface="Arial Rounded MT Bold" panose="020F0704030504030204" pitchFamily="34" charset="77"/>
            </a:rPr>
            <a:t>Compare the properties and uses of different materials</a:t>
          </a:r>
        </a:p>
      </dgm:t>
    </dgm:pt>
    <dgm:pt modelId="{087ADC3F-7AF8-2A4B-9373-057855F8DD20}" type="parTrans" cxnId="{BA0313C8-A1D6-FB42-91F6-F31E6A8CA6EA}">
      <dgm:prSet/>
      <dgm:spPr/>
      <dgm:t>
        <a:bodyPr/>
        <a:lstStyle/>
        <a:p>
          <a:endParaRPr lang="en-US"/>
        </a:p>
      </dgm:t>
    </dgm:pt>
    <dgm:pt modelId="{A8975537-E1C4-2C49-A20A-154BD9DF580A}" type="sibTrans" cxnId="{BA0313C8-A1D6-FB42-91F6-F31E6A8CA6EA}">
      <dgm:prSet/>
      <dgm:spPr/>
      <dgm:t>
        <a:bodyPr/>
        <a:lstStyle/>
        <a:p>
          <a:endParaRPr lang="en-US"/>
        </a:p>
      </dgm:t>
    </dgm:pt>
    <dgm:pt modelId="{FFDF1F66-5448-A541-841A-3903F8AF8126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8C0AE201-4917-0E45-B6F0-BB0F26B46C62}" type="parTrans" cxnId="{70812BE2-555A-BA41-A9F4-747BA5FEA207}">
      <dgm:prSet/>
      <dgm:spPr/>
      <dgm:t>
        <a:bodyPr/>
        <a:lstStyle/>
        <a:p>
          <a:endParaRPr lang="en-US"/>
        </a:p>
      </dgm:t>
    </dgm:pt>
    <dgm:pt modelId="{9C962CCC-F2F5-B844-94E4-CCD840288D14}" type="sibTrans" cxnId="{70812BE2-555A-BA41-A9F4-747BA5FEA207}">
      <dgm:prSet/>
      <dgm:spPr/>
      <dgm:t>
        <a:bodyPr/>
        <a:lstStyle/>
        <a:p>
          <a:endParaRPr lang="en-US"/>
        </a:p>
      </dgm:t>
    </dgm:pt>
    <dgm:pt modelId="{FB6663D1-7E9E-CC42-B324-F5BBAE8447F5}">
      <dgm:prSet phldrT="[Text]"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US" sz="1000" dirty="0">
              <a:solidFill>
                <a:schemeClr val="bg1"/>
              </a:solidFill>
              <a:latin typeface="Arial Rounded MT Bold" panose="020F0704030504030204" pitchFamily="34" charset="77"/>
            </a:rPr>
            <a:t>Make the perfect sandcastle</a:t>
          </a:r>
        </a:p>
      </dgm:t>
    </dgm:pt>
    <dgm:pt modelId="{BC77DCEA-B31E-DE4F-BA93-B388EFF793B3}" type="parTrans" cxnId="{E3081E91-40D0-DC4A-819B-908C62AA5F4D}">
      <dgm:prSet/>
      <dgm:spPr/>
      <dgm:t>
        <a:bodyPr/>
        <a:lstStyle/>
        <a:p>
          <a:endParaRPr lang="en-US"/>
        </a:p>
      </dgm:t>
    </dgm:pt>
    <dgm:pt modelId="{E1BC7FDD-2F05-4244-8CE4-2A88A384D8B5}" type="sibTrans" cxnId="{E3081E91-40D0-DC4A-819B-908C62AA5F4D}">
      <dgm:prSet/>
      <dgm:spPr/>
      <dgm:t>
        <a:bodyPr/>
        <a:lstStyle/>
        <a:p>
          <a:endParaRPr lang="en-US"/>
        </a:p>
      </dgm:t>
    </dgm:pt>
    <dgm:pt modelId="{02AF743E-DB70-6747-8925-276D9DA7084C}">
      <dgm:prSet/>
      <dgm:spPr/>
      <dgm:t>
        <a:bodyPr/>
        <a:lstStyle/>
        <a:p>
          <a:r>
            <a:rPr lang="en-US" dirty="0"/>
            <a:t>4</a:t>
          </a:r>
        </a:p>
      </dgm:t>
    </dgm:pt>
    <dgm:pt modelId="{C21F0B62-79D6-2047-9B14-643B3304FBB0}" type="parTrans" cxnId="{B77C15C2-5A83-7947-92B8-7035C18B03E9}">
      <dgm:prSet/>
      <dgm:spPr/>
      <dgm:t>
        <a:bodyPr/>
        <a:lstStyle/>
        <a:p>
          <a:endParaRPr lang="en-US"/>
        </a:p>
      </dgm:t>
    </dgm:pt>
    <dgm:pt modelId="{3DDCEAE7-C9C4-BB42-BBED-6F02F6568137}" type="sibTrans" cxnId="{B77C15C2-5A83-7947-92B8-7035C18B03E9}">
      <dgm:prSet/>
      <dgm:spPr/>
      <dgm:t>
        <a:bodyPr/>
        <a:lstStyle/>
        <a:p>
          <a:endParaRPr lang="en-US"/>
        </a:p>
      </dgm:t>
    </dgm:pt>
    <dgm:pt modelId="{99416F14-FCF6-3F4D-8F66-499D445856BE}">
      <dgm:prSet/>
      <dgm:spPr/>
      <dgm:t>
        <a:bodyPr/>
        <a:lstStyle/>
        <a:p>
          <a:r>
            <a:rPr lang="en-US" dirty="0"/>
            <a:t>5</a:t>
          </a:r>
        </a:p>
      </dgm:t>
    </dgm:pt>
    <dgm:pt modelId="{D2B32315-6DE8-F64B-B371-44423B7B40A3}" type="parTrans" cxnId="{336BBAC8-8048-E04B-B98B-88FCF98E9FC7}">
      <dgm:prSet/>
      <dgm:spPr/>
      <dgm:t>
        <a:bodyPr/>
        <a:lstStyle/>
        <a:p>
          <a:endParaRPr lang="en-US"/>
        </a:p>
      </dgm:t>
    </dgm:pt>
    <dgm:pt modelId="{8C4477E0-8ACB-2841-A79F-4AF8AA78D5DE}" type="sibTrans" cxnId="{336BBAC8-8048-E04B-B98B-88FCF98E9FC7}">
      <dgm:prSet/>
      <dgm:spPr/>
      <dgm:t>
        <a:bodyPr/>
        <a:lstStyle/>
        <a:p>
          <a:endParaRPr lang="en-US"/>
        </a:p>
      </dgm:t>
    </dgm:pt>
    <dgm:pt modelId="{31CB49BC-BEE7-FC47-B94A-229C8CEA4A6E}">
      <dgm:prSet/>
      <dgm:spPr/>
      <dgm:t>
        <a:bodyPr/>
        <a:lstStyle/>
        <a:p>
          <a:r>
            <a:rPr lang="en-US" dirty="0"/>
            <a:t>6</a:t>
          </a:r>
        </a:p>
      </dgm:t>
    </dgm:pt>
    <dgm:pt modelId="{7F97B711-2F44-CB4F-8AE2-0CF295ADEE58}" type="parTrans" cxnId="{B6418207-7A3D-FE4F-9D30-E1DDBF3BCBBB}">
      <dgm:prSet/>
      <dgm:spPr/>
      <dgm:t>
        <a:bodyPr/>
        <a:lstStyle/>
        <a:p>
          <a:endParaRPr lang="en-US"/>
        </a:p>
      </dgm:t>
    </dgm:pt>
    <dgm:pt modelId="{54717B2F-2464-A240-9852-843CC9079F7B}" type="sibTrans" cxnId="{B6418207-7A3D-FE4F-9D30-E1DDBF3BCBBB}">
      <dgm:prSet/>
      <dgm:spPr/>
      <dgm:t>
        <a:bodyPr/>
        <a:lstStyle/>
        <a:p>
          <a:endParaRPr lang="en-US"/>
        </a:p>
      </dgm:t>
    </dgm:pt>
    <dgm:pt modelId="{FEEE741C-BCC5-3C46-89E9-E353FC8F7765}">
      <dgm:prSet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US" sz="900" dirty="0">
              <a:solidFill>
                <a:schemeClr val="bg1"/>
              </a:solidFill>
              <a:latin typeface="Arial Rounded MT Bold" panose="020F0704030504030204" pitchFamily="34" charset="77"/>
            </a:rPr>
            <a:t>Explore materials which can be derived from crude oil; explain the importance or carbon compounds in our lives.</a:t>
          </a:r>
          <a:endParaRPr lang="en-US" sz="900" dirty="0">
            <a:solidFill>
              <a:schemeClr val="bg1"/>
            </a:solidFill>
          </a:endParaRPr>
        </a:p>
      </dgm:t>
    </dgm:pt>
    <dgm:pt modelId="{D93F5610-9C09-DB44-8B7B-DCEF951276DB}" type="parTrans" cxnId="{D7AB8973-BE2D-0249-BFF9-710E9919DC24}">
      <dgm:prSet/>
      <dgm:spPr/>
      <dgm:t>
        <a:bodyPr/>
        <a:lstStyle/>
        <a:p>
          <a:endParaRPr lang="en-US"/>
        </a:p>
      </dgm:t>
    </dgm:pt>
    <dgm:pt modelId="{E780A7AA-535E-8741-B786-D6748C9BE464}" type="sibTrans" cxnId="{D7AB8973-BE2D-0249-BFF9-710E9919DC24}">
      <dgm:prSet/>
      <dgm:spPr/>
      <dgm:t>
        <a:bodyPr/>
        <a:lstStyle/>
        <a:p>
          <a:endParaRPr lang="en-US"/>
        </a:p>
      </dgm:t>
    </dgm:pt>
    <dgm:pt modelId="{2A6EDB5B-4751-9F45-AC00-FE22F5E4EFA0}">
      <dgm:prSet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US" sz="1000" dirty="0">
              <a:solidFill>
                <a:schemeClr val="bg1"/>
              </a:solidFill>
              <a:latin typeface="Arial Rounded MT Bold" panose="020F0704030504030204" pitchFamily="34" charset="77"/>
            </a:rPr>
            <a:t>Explore extracting useful substances from natural resources</a:t>
          </a:r>
        </a:p>
      </dgm:t>
    </dgm:pt>
    <dgm:pt modelId="{C6AF1E57-0CC6-8C41-9028-72FDAD6D617D}" type="parTrans" cxnId="{8A932C60-212C-8646-B1CE-258DEA984C6E}">
      <dgm:prSet/>
      <dgm:spPr/>
      <dgm:t>
        <a:bodyPr/>
        <a:lstStyle/>
        <a:p>
          <a:endParaRPr lang="en-US"/>
        </a:p>
      </dgm:t>
    </dgm:pt>
    <dgm:pt modelId="{733A9685-E246-2E48-A22A-0D4A28262135}" type="sibTrans" cxnId="{8A932C60-212C-8646-B1CE-258DEA984C6E}">
      <dgm:prSet/>
      <dgm:spPr/>
      <dgm:t>
        <a:bodyPr/>
        <a:lstStyle/>
        <a:p>
          <a:endParaRPr lang="en-US"/>
        </a:p>
      </dgm:t>
    </dgm:pt>
    <dgm:pt modelId="{28E941F2-4514-8240-8FFD-0CBCCC0EFDDC}">
      <dgm:prSet custT="1"/>
      <dgm:spPr>
        <a:solidFill>
          <a:srgbClr val="33CCCB">
            <a:alpha val="90000"/>
          </a:srgbClr>
        </a:solidFill>
      </dgm:spPr>
      <dgm:t>
        <a:bodyPr/>
        <a:lstStyle/>
        <a:p>
          <a:pPr>
            <a:buNone/>
          </a:pPr>
          <a:r>
            <a:rPr lang="en-US" sz="900" dirty="0">
              <a:solidFill>
                <a:schemeClr val="bg1"/>
              </a:solidFill>
              <a:latin typeface="Arial Rounded MT Bold" panose="020F0704030504030204" pitchFamily="34" charset="77"/>
            </a:rPr>
            <a:t>Explore the thermal conductivity of materials to improve energy efficiency In buildings or other systems</a:t>
          </a:r>
          <a:r>
            <a:rPr lang="en-US" sz="1000" dirty="0">
              <a:solidFill>
                <a:schemeClr val="bg1"/>
              </a:solidFill>
              <a:latin typeface="Arial Rounded MT Bold" panose="020F0704030504030204" pitchFamily="34" charset="77"/>
            </a:rPr>
            <a:t>.</a:t>
          </a:r>
          <a:endParaRPr lang="en-US" sz="1000" dirty="0">
            <a:solidFill>
              <a:schemeClr val="bg1"/>
            </a:solidFill>
          </a:endParaRPr>
        </a:p>
      </dgm:t>
    </dgm:pt>
    <dgm:pt modelId="{A6827C5F-B597-B549-B466-EC0374B828EF}" type="parTrans" cxnId="{18876015-2E35-0E47-9027-CD7285D2F58A}">
      <dgm:prSet/>
      <dgm:spPr/>
      <dgm:t>
        <a:bodyPr/>
        <a:lstStyle/>
        <a:p>
          <a:endParaRPr lang="en-US"/>
        </a:p>
      </dgm:t>
    </dgm:pt>
    <dgm:pt modelId="{EC34817A-7301-8F4F-BB61-0132B9E6A8FE}" type="sibTrans" cxnId="{18876015-2E35-0E47-9027-CD7285D2F58A}">
      <dgm:prSet/>
      <dgm:spPr/>
      <dgm:t>
        <a:bodyPr/>
        <a:lstStyle/>
        <a:p>
          <a:endParaRPr lang="en-US"/>
        </a:p>
      </dgm:t>
    </dgm:pt>
    <dgm:pt modelId="{49D9E9C3-3D60-3C40-B1A2-3C95E4F97653}" type="pres">
      <dgm:prSet presAssocID="{6726D1A0-E760-F94A-94D0-46AE16CC9530}" presName="linearFlow" presStyleCnt="0">
        <dgm:presLayoutVars>
          <dgm:dir/>
          <dgm:animLvl val="lvl"/>
          <dgm:resizeHandles val="exact"/>
        </dgm:presLayoutVars>
      </dgm:prSet>
      <dgm:spPr/>
    </dgm:pt>
    <dgm:pt modelId="{5A82183E-1B97-CF46-858B-BEE7486B884F}" type="pres">
      <dgm:prSet presAssocID="{60334116-AE8F-4042-BE62-5A0FE2D25D32}" presName="composite" presStyleCnt="0"/>
      <dgm:spPr/>
    </dgm:pt>
    <dgm:pt modelId="{6D31BB98-FBC5-B24A-AA68-034605647904}" type="pres">
      <dgm:prSet presAssocID="{60334116-AE8F-4042-BE62-5A0FE2D25D32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CB5D7277-7356-DA4E-B671-977C17BD272B}" type="pres">
      <dgm:prSet presAssocID="{60334116-AE8F-4042-BE62-5A0FE2D25D32}" presName="descendantText" presStyleLbl="alignAcc1" presStyleIdx="0" presStyleCnt="6" custLinFactNeighborX="1377" custLinFactNeighborY="-200">
        <dgm:presLayoutVars>
          <dgm:bulletEnabled val="1"/>
        </dgm:presLayoutVars>
      </dgm:prSet>
      <dgm:spPr/>
    </dgm:pt>
    <dgm:pt modelId="{928C02E5-D550-E04D-9C59-F2C89B0680A8}" type="pres">
      <dgm:prSet presAssocID="{D1F71511-FA7E-2844-B3B9-B0D08B77CE13}" presName="sp" presStyleCnt="0"/>
      <dgm:spPr/>
    </dgm:pt>
    <dgm:pt modelId="{A427E07D-5D6F-3649-8670-FD6415AFFFBF}" type="pres">
      <dgm:prSet presAssocID="{A85C9910-A9DB-E147-9D02-1D168943289E}" presName="composite" presStyleCnt="0"/>
      <dgm:spPr/>
    </dgm:pt>
    <dgm:pt modelId="{397953D2-6E18-3745-B626-71F5134FB430}" type="pres">
      <dgm:prSet presAssocID="{A85C9910-A9DB-E147-9D02-1D168943289E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4355F5A9-B157-8D4A-AB98-0C4250E766EE}" type="pres">
      <dgm:prSet presAssocID="{A85C9910-A9DB-E147-9D02-1D168943289E}" presName="descendantText" presStyleLbl="alignAcc1" presStyleIdx="1" presStyleCnt="6">
        <dgm:presLayoutVars>
          <dgm:bulletEnabled val="1"/>
        </dgm:presLayoutVars>
      </dgm:prSet>
      <dgm:spPr/>
    </dgm:pt>
    <dgm:pt modelId="{8EB99DD4-BF16-5647-A1AB-0B6A79D06300}" type="pres">
      <dgm:prSet presAssocID="{218CBC29-D7DE-C14C-AD28-96D03152A627}" presName="sp" presStyleCnt="0"/>
      <dgm:spPr/>
    </dgm:pt>
    <dgm:pt modelId="{C91183A3-3C54-A546-BEC3-5A86D950A327}" type="pres">
      <dgm:prSet presAssocID="{FFDF1F66-5448-A541-841A-3903F8AF8126}" presName="composite" presStyleCnt="0"/>
      <dgm:spPr/>
    </dgm:pt>
    <dgm:pt modelId="{760063DB-AF1F-C64B-AAFF-7A5CF1F73383}" type="pres">
      <dgm:prSet presAssocID="{FFDF1F66-5448-A541-841A-3903F8AF8126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55F7B3E5-1C46-7F47-B4D3-89D4384AC6D0}" type="pres">
      <dgm:prSet presAssocID="{FFDF1F66-5448-A541-841A-3903F8AF8126}" presName="descendantText" presStyleLbl="alignAcc1" presStyleIdx="2" presStyleCnt="6">
        <dgm:presLayoutVars>
          <dgm:bulletEnabled val="1"/>
        </dgm:presLayoutVars>
      </dgm:prSet>
      <dgm:spPr/>
    </dgm:pt>
    <dgm:pt modelId="{8E070FB6-6CE3-D943-8E64-61140BFD12A8}" type="pres">
      <dgm:prSet presAssocID="{9C962CCC-F2F5-B844-94E4-CCD840288D14}" presName="sp" presStyleCnt="0"/>
      <dgm:spPr/>
    </dgm:pt>
    <dgm:pt modelId="{9E6B84CA-89EF-5C40-B2B4-50ABA44F3761}" type="pres">
      <dgm:prSet presAssocID="{02AF743E-DB70-6747-8925-276D9DA7084C}" presName="composite" presStyleCnt="0"/>
      <dgm:spPr/>
    </dgm:pt>
    <dgm:pt modelId="{8F93BBB6-51C1-C64E-B299-E8EE4732D6D3}" type="pres">
      <dgm:prSet presAssocID="{02AF743E-DB70-6747-8925-276D9DA7084C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AAC82FAB-5685-3C47-AA41-48063916F55C}" type="pres">
      <dgm:prSet presAssocID="{02AF743E-DB70-6747-8925-276D9DA7084C}" presName="descendantText" presStyleLbl="alignAcc1" presStyleIdx="3" presStyleCnt="6">
        <dgm:presLayoutVars>
          <dgm:bulletEnabled val="1"/>
        </dgm:presLayoutVars>
      </dgm:prSet>
      <dgm:spPr/>
    </dgm:pt>
    <dgm:pt modelId="{70D32FAC-05B5-AF45-AB7D-35C13B966C2C}" type="pres">
      <dgm:prSet presAssocID="{3DDCEAE7-C9C4-BB42-BBED-6F02F6568137}" presName="sp" presStyleCnt="0"/>
      <dgm:spPr/>
    </dgm:pt>
    <dgm:pt modelId="{4A244E3E-E16E-784A-A158-761892C34BD8}" type="pres">
      <dgm:prSet presAssocID="{99416F14-FCF6-3F4D-8F66-499D445856BE}" presName="composite" presStyleCnt="0"/>
      <dgm:spPr/>
    </dgm:pt>
    <dgm:pt modelId="{8BF7AC73-55EB-DF45-A191-4C2EF7F4A9EE}" type="pres">
      <dgm:prSet presAssocID="{99416F14-FCF6-3F4D-8F66-499D445856BE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C9814DBD-AFFB-8740-ABAF-67E162DB6C1D}" type="pres">
      <dgm:prSet presAssocID="{99416F14-FCF6-3F4D-8F66-499D445856BE}" presName="descendantText" presStyleLbl="alignAcc1" presStyleIdx="4" presStyleCnt="6">
        <dgm:presLayoutVars>
          <dgm:bulletEnabled val="1"/>
        </dgm:presLayoutVars>
      </dgm:prSet>
      <dgm:spPr/>
    </dgm:pt>
    <dgm:pt modelId="{1891C704-E48A-B142-BD64-BB514830677D}" type="pres">
      <dgm:prSet presAssocID="{8C4477E0-8ACB-2841-A79F-4AF8AA78D5DE}" presName="sp" presStyleCnt="0"/>
      <dgm:spPr/>
    </dgm:pt>
    <dgm:pt modelId="{7A724346-B88E-1042-9487-E6A969A1EC8B}" type="pres">
      <dgm:prSet presAssocID="{31CB49BC-BEE7-FC47-B94A-229C8CEA4A6E}" presName="composite" presStyleCnt="0"/>
      <dgm:spPr/>
    </dgm:pt>
    <dgm:pt modelId="{C5947311-F85B-2C49-B84B-C42DF20AF7AD}" type="pres">
      <dgm:prSet presAssocID="{31CB49BC-BEE7-FC47-B94A-229C8CEA4A6E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017A3998-26FF-824B-BAC0-3F55F13BA27F}" type="pres">
      <dgm:prSet presAssocID="{31CB49BC-BEE7-FC47-B94A-229C8CEA4A6E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9B8D8402-A9F9-5A49-9CDA-4179CA8FA075}" type="presOf" srcId="{FEEE741C-BCC5-3C46-89E9-E353FC8F7765}" destId="{AAC82FAB-5685-3C47-AA41-48063916F55C}" srcOrd="0" destOrd="0" presId="urn:microsoft.com/office/officeart/2005/8/layout/chevron2"/>
    <dgm:cxn modelId="{B6418207-7A3D-FE4F-9D30-E1DDBF3BCBBB}" srcId="{6726D1A0-E760-F94A-94D0-46AE16CC9530}" destId="{31CB49BC-BEE7-FC47-B94A-229C8CEA4A6E}" srcOrd="5" destOrd="0" parTransId="{7F97B711-2F44-CB4F-8AE2-0CF295ADEE58}" sibTransId="{54717B2F-2464-A240-9852-843CC9079F7B}"/>
    <dgm:cxn modelId="{34F16E13-9588-824E-BD74-57D62D53DE1E}" type="presOf" srcId="{878CAB9E-8E3F-CC4C-9070-705F3FBF55BD}" destId="{CB5D7277-7356-DA4E-B671-977C17BD272B}" srcOrd="0" destOrd="0" presId="urn:microsoft.com/office/officeart/2005/8/layout/chevron2"/>
    <dgm:cxn modelId="{18876015-2E35-0E47-9027-CD7285D2F58A}" srcId="{31CB49BC-BEE7-FC47-B94A-229C8CEA4A6E}" destId="{28E941F2-4514-8240-8FFD-0CBCCC0EFDDC}" srcOrd="0" destOrd="0" parTransId="{A6827C5F-B597-B549-B466-EC0374B828EF}" sibTransId="{EC34817A-7301-8F4F-BB61-0132B9E6A8FE}"/>
    <dgm:cxn modelId="{4A20F51F-9B5D-DD4F-93FF-13D6BBB16867}" type="presOf" srcId="{FB6663D1-7E9E-CC42-B324-F5BBAE8447F5}" destId="{55F7B3E5-1C46-7F47-B4D3-89D4384AC6D0}" srcOrd="0" destOrd="0" presId="urn:microsoft.com/office/officeart/2005/8/layout/chevron2"/>
    <dgm:cxn modelId="{379A9A40-9F06-A142-AD93-26B96BD88712}" type="presOf" srcId="{6C5F03D9-AAEB-F04A-AFF8-BF1D905C2EA4}" destId="{4355F5A9-B157-8D4A-AB98-0C4250E766EE}" srcOrd="0" destOrd="0" presId="urn:microsoft.com/office/officeart/2005/8/layout/chevron2"/>
    <dgm:cxn modelId="{8A932C60-212C-8646-B1CE-258DEA984C6E}" srcId="{99416F14-FCF6-3F4D-8F66-499D445856BE}" destId="{2A6EDB5B-4751-9F45-AC00-FE22F5E4EFA0}" srcOrd="0" destOrd="0" parTransId="{C6AF1E57-0CC6-8C41-9028-72FDAD6D617D}" sibTransId="{733A9685-E246-2E48-A22A-0D4A28262135}"/>
    <dgm:cxn modelId="{19127F44-9D9E-9E49-A9BA-E9C7DF065135}" srcId="{60334116-AE8F-4042-BE62-5A0FE2D25D32}" destId="{878CAB9E-8E3F-CC4C-9070-705F3FBF55BD}" srcOrd="0" destOrd="0" parTransId="{7CDF3959-E71B-7341-994E-6C51D863CA1F}" sibTransId="{E50E14BA-D221-2440-8CC3-E36DE300C753}"/>
    <dgm:cxn modelId="{6FDB8C45-33E3-064E-BFEB-EA8B888FBDEB}" srcId="{6726D1A0-E760-F94A-94D0-46AE16CC9530}" destId="{A85C9910-A9DB-E147-9D02-1D168943289E}" srcOrd="1" destOrd="0" parTransId="{3522010A-4F3D-F946-86DC-BA4D5A865A05}" sibTransId="{218CBC29-D7DE-C14C-AD28-96D03152A627}"/>
    <dgm:cxn modelId="{6E87684B-69CE-3F47-ABCD-74AF0215385F}" type="presOf" srcId="{99416F14-FCF6-3F4D-8F66-499D445856BE}" destId="{8BF7AC73-55EB-DF45-A191-4C2EF7F4A9EE}" srcOrd="0" destOrd="0" presId="urn:microsoft.com/office/officeart/2005/8/layout/chevron2"/>
    <dgm:cxn modelId="{A5A26D50-E168-444C-9D14-CBB1F7198EB0}" type="presOf" srcId="{A85C9910-A9DB-E147-9D02-1D168943289E}" destId="{397953D2-6E18-3745-B626-71F5134FB430}" srcOrd="0" destOrd="0" presId="urn:microsoft.com/office/officeart/2005/8/layout/chevron2"/>
    <dgm:cxn modelId="{D7AB8973-BE2D-0249-BFF9-710E9919DC24}" srcId="{02AF743E-DB70-6747-8925-276D9DA7084C}" destId="{FEEE741C-BCC5-3C46-89E9-E353FC8F7765}" srcOrd="0" destOrd="0" parTransId="{D93F5610-9C09-DB44-8B7B-DCEF951276DB}" sibTransId="{E780A7AA-535E-8741-B786-D6748C9BE464}"/>
    <dgm:cxn modelId="{D59BB085-3377-5543-9F89-44DDAB961527}" type="presOf" srcId="{2A6EDB5B-4751-9F45-AC00-FE22F5E4EFA0}" destId="{C9814DBD-AFFB-8740-ABAF-67E162DB6C1D}" srcOrd="0" destOrd="0" presId="urn:microsoft.com/office/officeart/2005/8/layout/chevron2"/>
    <dgm:cxn modelId="{E3081E91-40D0-DC4A-819B-908C62AA5F4D}" srcId="{FFDF1F66-5448-A541-841A-3903F8AF8126}" destId="{FB6663D1-7E9E-CC42-B324-F5BBAE8447F5}" srcOrd="0" destOrd="0" parTransId="{BC77DCEA-B31E-DE4F-BA93-B388EFF793B3}" sibTransId="{E1BC7FDD-2F05-4244-8CE4-2A88A384D8B5}"/>
    <dgm:cxn modelId="{B77C15C2-5A83-7947-92B8-7035C18B03E9}" srcId="{6726D1A0-E760-F94A-94D0-46AE16CC9530}" destId="{02AF743E-DB70-6747-8925-276D9DA7084C}" srcOrd="3" destOrd="0" parTransId="{C21F0B62-79D6-2047-9B14-643B3304FBB0}" sibTransId="{3DDCEAE7-C9C4-BB42-BBED-6F02F6568137}"/>
    <dgm:cxn modelId="{F2100AC6-2361-6947-8F3B-D85D2D0D0C00}" type="presOf" srcId="{31CB49BC-BEE7-FC47-B94A-229C8CEA4A6E}" destId="{C5947311-F85B-2C49-B84B-C42DF20AF7AD}" srcOrd="0" destOrd="0" presId="urn:microsoft.com/office/officeart/2005/8/layout/chevron2"/>
    <dgm:cxn modelId="{BA0313C8-A1D6-FB42-91F6-F31E6A8CA6EA}" srcId="{A85C9910-A9DB-E147-9D02-1D168943289E}" destId="{6C5F03D9-AAEB-F04A-AFF8-BF1D905C2EA4}" srcOrd="0" destOrd="0" parTransId="{087ADC3F-7AF8-2A4B-9373-057855F8DD20}" sibTransId="{A8975537-E1C4-2C49-A20A-154BD9DF580A}"/>
    <dgm:cxn modelId="{336BBAC8-8048-E04B-B98B-88FCF98E9FC7}" srcId="{6726D1A0-E760-F94A-94D0-46AE16CC9530}" destId="{99416F14-FCF6-3F4D-8F66-499D445856BE}" srcOrd="4" destOrd="0" parTransId="{D2B32315-6DE8-F64B-B371-44423B7B40A3}" sibTransId="{8C4477E0-8ACB-2841-A79F-4AF8AA78D5DE}"/>
    <dgm:cxn modelId="{7C63BCCB-B068-8148-BED6-E86370903142}" type="presOf" srcId="{60334116-AE8F-4042-BE62-5A0FE2D25D32}" destId="{6D31BB98-FBC5-B24A-AA68-034605647904}" srcOrd="0" destOrd="0" presId="urn:microsoft.com/office/officeart/2005/8/layout/chevron2"/>
    <dgm:cxn modelId="{AA3A07DC-533C-604D-BE03-EE5872BBE0DD}" type="presOf" srcId="{28E941F2-4514-8240-8FFD-0CBCCC0EFDDC}" destId="{017A3998-26FF-824B-BAC0-3F55F13BA27F}" srcOrd="0" destOrd="0" presId="urn:microsoft.com/office/officeart/2005/8/layout/chevron2"/>
    <dgm:cxn modelId="{F9B40FDC-6A28-D442-BBE0-A1B00D871279}" type="presOf" srcId="{FFDF1F66-5448-A541-841A-3903F8AF8126}" destId="{760063DB-AF1F-C64B-AAFF-7A5CF1F73383}" srcOrd="0" destOrd="0" presId="urn:microsoft.com/office/officeart/2005/8/layout/chevron2"/>
    <dgm:cxn modelId="{318E88DC-6C8E-0540-9DC9-5CEBD2093647}" type="presOf" srcId="{6726D1A0-E760-F94A-94D0-46AE16CC9530}" destId="{49D9E9C3-3D60-3C40-B1A2-3C95E4F97653}" srcOrd="0" destOrd="0" presId="urn:microsoft.com/office/officeart/2005/8/layout/chevron2"/>
    <dgm:cxn modelId="{03E2C3DE-8151-724F-9528-1A4B1D9DFD26}" type="presOf" srcId="{02AF743E-DB70-6747-8925-276D9DA7084C}" destId="{8F93BBB6-51C1-C64E-B299-E8EE4732D6D3}" srcOrd="0" destOrd="0" presId="urn:microsoft.com/office/officeart/2005/8/layout/chevron2"/>
    <dgm:cxn modelId="{70812BE2-555A-BA41-A9F4-747BA5FEA207}" srcId="{6726D1A0-E760-F94A-94D0-46AE16CC9530}" destId="{FFDF1F66-5448-A541-841A-3903F8AF8126}" srcOrd="2" destOrd="0" parTransId="{8C0AE201-4917-0E45-B6F0-BB0F26B46C62}" sibTransId="{9C962CCC-F2F5-B844-94E4-CCD840288D14}"/>
    <dgm:cxn modelId="{4F5990FF-4CA7-4048-8937-F8B015085499}" srcId="{6726D1A0-E760-F94A-94D0-46AE16CC9530}" destId="{60334116-AE8F-4042-BE62-5A0FE2D25D32}" srcOrd="0" destOrd="0" parTransId="{6B10CD53-7FB5-6F41-AEE4-05102E96EE56}" sibTransId="{D1F71511-FA7E-2844-B3B9-B0D08B77CE13}"/>
    <dgm:cxn modelId="{B6AAA4E7-68D4-5E46-85D7-A648DBDDA700}" type="presParOf" srcId="{49D9E9C3-3D60-3C40-B1A2-3C95E4F97653}" destId="{5A82183E-1B97-CF46-858B-BEE7486B884F}" srcOrd="0" destOrd="0" presId="urn:microsoft.com/office/officeart/2005/8/layout/chevron2"/>
    <dgm:cxn modelId="{4ACF792E-897F-0F49-8BFA-46E359F9DED2}" type="presParOf" srcId="{5A82183E-1B97-CF46-858B-BEE7486B884F}" destId="{6D31BB98-FBC5-B24A-AA68-034605647904}" srcOrd="0" destOrd="0" presId="urn:microsoft.com/office/officeart/2005/8/layout/chevron2"/>
    <dgm:cxn modelId="{DA4390F9-4310-ED4F-9228-A716A6174688}" type="presParOf" srcId="{5A82183E-1B97-CF46-858B-BEE7486B884F}" destId="{CB5D7277-7356-DA4E-B671-977C17BD272B}" srcOrd="1" destOrd="0" presId="urn:microsoft.com/office/officeart/2005/8/layout/chevron2"/>
    <dgm:cxn modelId="{8861CEBA-E453-244D-9B03-8ED6CB20F593}" type="presParOf" srcId="{49D9E9C3-3D60-3C40-B1A2-3C95E4F97653}" destId="{928C02E5-D550-E04D-9C59-F2C89B0680A8}" srcOrd="1" destOrd="0" presId="urn:microsoft.com/office/officeart/2005/8/layout/chevron2"/>
    <dgm:cxn modelId="{6A8801D2-7B46-C644-992D-E774F6278E8B}" type="presParOf" srcId="{49D9E9C3-3D60-3C40-B1A2-3C95E4F97653}" destId="{A427E07D-5D6F-3649-8670-FD6415AFFFBF}" srcOrd="2" destOrd="0" presId="urn:microsoft.com/office/officeart/2005/8/layout/chevron2"/>
    <dgm:cxn modelId="{380A72A4-5E5D-1840-9055-7AFC270B020D}" type="presParOf" srcId="{A427E07D-5D6F-3649-8670-FD6415AFFFBF}" destId="{397953D2-6E18-3745-B626-71F5134FB430}" srcOrd="0" destOrd="0" presId="urn:microsoft.com/office/officeart/2005/8/layout/chevron2"/>
    <dgm:cxn modelId="{83A8C69A-7B50-FC4E-8B98-08D60BB5FE13}" type="presParOf" srcId="{A427E07D-5D6F-3649-8670-FD6415AFFFBF}" destId="{4355F5A9-B157-8D4A-AB98-0C4250E766EE}" srcOrd="1" destOrd="0" presId="urn:microsoft.com/office/officeart/2005/8/layout/chevron2"/>
    <dgm:cxn modelId="{7B1B4511-B2DE-0B43-9433-CBD6FDD4209B}" type="presParOf" srcId="{49D9E9C3-3D60-3C40-B1A2-3C95E4F97653}" destId="{8EB99DD4-BF16-5647-A1AB-0B6A79D06300}" srcOrd="3" destOrd="0" presId="urn:microsoft.com/office/officeart/2005/8/layout/chevron2"/>
    <dgm:cxn modelId="{A80163F2-F47D-F343-BE5B-74DF4A9B77C7}" type="presParOf" srcId="{49D9E9C3-3D60-3C40-B1A2-3C95E4F97653}" destId="{C91183A3-3C54-A546-BEC3-5A86D950A327}" srcOrd="4" destOrd="0" presId="urn:microsoft.com/office/officeart/2005/8/layout/chevron2"/>
    <dgm:cxn modelId="{7256E42E-3729-3340-96DA-42076D8589CA}" type="presParOf" srcId="{C91183A3-3C54-A546-BEC3-5A86D950A327}" destId="{760063DB-AF1F-C64B-AAFF-7A5CF1F73383}" srcOrd="0" destOrd="0" presId="urn:microsoft.com/office/officeart/2005/8/layout/chevron2"/>
    <dgm:cxn modelId="{1C03F5BB-12BD-C841-BCDB-292ED66BC7A0}" type="presParOf" srcId="{C91183A3-3C54-A546-BEC3-5A86D950A327}" destId="{55F7B3E5-1C46-7F47-B4D3-89D4384AC6D0}" srcOrd="1" destOrd="0" presId="urn:microsoft.com/office/officeart/2005/8/layout/chevron2"/>
    <dgm:cxn modelId="{FB6AEF5D-87D6-D345-9242-36938B287A44}" type="presParOf" srcId="{49D9E9C3-3D60-3C40-B1A2-3C95E4F97653}" destId="{8E070FB6-6CE3-D943-8E64-61140BFD12A8}" srcOrd="5" destOrd="0" presId="urn:microsoft.com/office/officeart/2005/8/layout/chevron2"/>
    <dgm:cxn modelId="{26FADF6A-FB81-B041-844C-2DEF9A6187E6}" type="presParOf" srcId="{49D9E9C3-3D60-3C40-B1A2-3C95E4F97653}" destId="{9E6B84CA-89EF-5C40-B2B4-50ABA44F3761}" srcOrd="6" destOrd="0" presId="urn:microsoft.com/office/officeart/2005/8/layout/chevron2"/>
    <dgm:cxn modelId="{2A40D0BD-A47C-0549-9660-DFC829D05F5B}" type="presParOf" srcId="{9E6B84CA-89EF-5C40-B2B4-50ABA44F3761}" destId="{8F93BBB6-51C1-C64E-B299-E8EE4732D6D3}" srcOrd="0" destOrd="0" presId="urn:microsoft.com/office/officeart/2005/8/layout/chevron2"/>
    <dgm:cxn modelId="{A10E3466-29DB-4C4C-A07C-DE9421C1A727}" type="presParOf" srcId="{9E6B84CA-89EF-5C40-B2B4-50ABA44F3761}" destId="{AAC82FAB-5685-3C47-AA41-48063916F55C}" srcOrd="1" destOrd="0" presId="urn:microsoft.com/office/officeart/2005/8/layout/chevron2"/>
    <dgm:cxn modelId="{481B9E75-6687-6A4F-8656-49D69EED0214}" type="presParOf" srcId="{49D9E9C3-3D60-3C40-B1A2-3C95E4F97653}" destId="{70D32FAC-05B5-AF45-AB7D-35C13B966C2C}" srcOrd="7" destOrd="0" presId="urn:microsoft.com/office/officeart/2005/8/layout/chevron2"/>
    <dgm:cxn modelId="{ED8729BC-F2BE-3D4E-AF0F-CE8EC8D7F8F2}" type="presParOf" srcId="{49D9E9C3-3D60-3C40-B1A2-3C95E4F97653}" destId="{4A244E3E-E16E-784A-A158-761892C34BD8}" srcOrd="8" destOrd="0" presId="urn:microsoft.com/office/officeart/2005/8/layout/chevron2"/>
    <dgm:cxn modelId="{E34305DF-9A76-6944-A857-04132B1B433C}" type="presParOf" srcId="{4A244E3E-E16E-784A-A158-761892C34BD8}" destId="{8BF7AC73-55EB-DF45-A191-4C2EF7F4A9EE}" srcOrd="0" destOrd="0" presId="urn:microsoft.com/office/officeart/2005/8/layout/chevron2"/>
    <dgm:cxn modelId="{03A9E574-ABF9-5847-9F44-644936259141}" type="presParOf" srcId="{4A244E3E-E16E-784A-A158-761892C34BD8}" destId="{C9814DBD-AFFB-8740-ABAF-67E162DB6C1D}" srcOrd="1" destOrd="0" presId="urn:microsoft.com/office/officeart/2005/8/layout/chevron2"/>
    <dgm:cxn modelId="{C9C7658B-992E-684E-B27F-436956C11835}" type="presParOf" srcId="{49D9E9C3-3D60-3C40-B1A2-3C95E4F97653}" destId="{1891C704-E48A-B142-BD64-BB514830677D}" srcOrd="9" destOrd="0" presId="urn:microsoft.com/office/officeart/2005/8/layout/chevron2"/>
    <dgm:cxn modelId="{D7D6A15B-3326-A44C-8F4A-D8C2285B61D7}" type="presParOf" srcId="{49D9E9C3-3D60-3C40-B1A2-3C95E4F97653}" destId="{7A724346-B88E-1042-9487-E6A969A1EC8B}" srcOrd="10" destOrd="0" presId="urn:microsoft.com/office/officeart/2005/8/layout/chevron2"/>
    <dgm:cxn modelId="{D5A173CA-E589-8D42-92D4-8C92A98C69F0}" type="presParOf" srcId="{7A724346-B88E-1042-9487-E6A969A1EC8B}" destId="{C5947311-F85B-2C49-B84B-C42DF20AF7AD}" srcOrd="0" destOrd="0" presId="urn:microsoft.com/office/officeart/2005/8/layout/chevron2"/>
    <dgm:cxn modelId="{F1F30160-D1B0-D046-8717-CF194E7A1095}" type="presParOf" srcId="{7A724346-B88E-1042-9487-E6A969A1EC8B}" destId="{017A3998-26FF-824B-BAC0-3F55F13BA27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1BB98-FBC5-B24A-AA68-034605647904}">
      <dsp:nvSpPr>
        <dsp:cNvPr id="0" name=""/>
        <dsp:cNvSpPr/>
      </dsp:nvSpPr>
      <dsp:spPr>
        <a:xfrm rot="5400000">
          <a:off x="-93342" y="95896"/>
          <a:ext cx="622282" cy="43559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1</a:t>
          </a:r>
        </a:p>
      </dsp:txBody>
      <dsp:txXfrm rot="-5400000">
        <a:off x="0" y="220353"/>
        <a:ext cx="435598" cy="186684"/>
      </dsp:txXfrm>
    </dsp:sp>
    <dsp:sp modelId="{CB5D7277-7356-DA4E-B671-977C17BD272B}">
      <dsp:nvSpPr>
        <dsp:cNvPr id="0" name=""/>
        <dsp:cNvSpPr/>
      </dsp:nvSpPr>
      <dsp:spPr>
        <a:xfrm rot="5400000">
          <a:off x="1394225" y="-956882"/>
          <a:ext cx="404483" cy="2321738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Learn how to compare and group everyday materials</a:t>
          </a:r>
        </a:p>
      </dsp:txBody>
      <dsp:txXfrm rot="-5400000">
        <a:off x="435598" y="21490"/>
        <a:ext cx="2301993" cy="364993"/>
      </dsp:txXfrm>
    </dsp:sp>
    <dsp:sp modelId="{397953D2-6E18-3745-B626-71F5134FB430}">
      <dsp:nvSpPr>
        <dsp:cNvPr id="0" name=""/>
        <dsp:cNvSpPr/>
      </dsp:nvSpPr>
      <dsp:spPr>
        <a:xfrm rot="5400000">
          <a:off x="-93342" y="614701"/>
          <a:ext cx="622282" cy="43559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2</a:t>
          </a:r>
        </a:p>
      </dsp:txBody>
      <dsp:txXfrm rot="-5400000">
        <a:off x="0" y="739158"/>
        <a:ext cx="435598" cy="186684"/>
      </dsp:txXfrm>
    </dsp:sp>
    <dsp:sp modelId="{4355F5A9-B157-8D4A-AB98-0C4250E766EE}">
      <dsp:nvSpPr>
        <dsp:cNvPr id="0" name=""/>
        <dsp:cNvSpPr/>
      </dsp:nvSpPr>
      <dsp:spPr>
        <a:xfrm rot="5400000">
          <a:off x="1394225" y="-437268"/>
          <a:ext cx="404483" cy="2321738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Compare the properties and uses of different materials</a:t>
          </a:r>
        </a:p>
      </dsp:txBody>
      <dsp:txXfrm rot="-5400000">
        <a:off x="435598" y="541104"/>
        <a:ext cx="2301993" cy="364993"/>
      </dsp:txXfrm>
    </dsp:sp>
    <dsp:sp modelId="{760063DB-AF1F-C64B-AAFF-7A5CF1F73383}">
      <dsp:nvSpPr>
        <dsp:cNvPr id="0" name=""/>
        <dsp:cNvSpPr/>
      </dsp:nvSpPr>
      <dsp:spPr>
        <a:xfrm rot="5400000">
          <a:off x="-93342" y="1133506"/>
          <a:ext cx="622282" cy="43559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3</a:t>
          </a:r>
        </a:p>
      </dsp:txBody>
      <dsp:txXfrm rot="-5400000">
        <a:off x="0" y="1257963"/>
        <a:ext cx="435598" cy="186684"/>
      </dsp:txXfrm>
    </dsp:sp>
    <dsp:sp modelId="{55F7B3E5-1C46-7F47-B4D3-89D4384AC6D0}">
      <dsp:nvSpPr>
        <dsp:cNvPr id="0" name=""/>
        <dsp:cNvSpPr/>
      </dsp:nvSpPr>
      <dsp:spPr>
        <a:xfrm rot="5400000">
          <a:off x="1394225" y="81536"/>
          <a:ext cx="404483" cy="2321738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Make the perfect sandcastle</a:t>
          </a:r>
        </a:p>
      </dsp:txBody>
      <dsp:txXfrm rot="-5400000">
        <a:off x="435598" y="1059909"/>
        <a:ext cx="2301993" cy="364993"/>
      </dsp:txXfrm>
    </dsp:sp>
    <dsp:sp modelId="{8F93BBB6-51C1-C64E-B299-E8EE4732D6D3}">
      <dsp:nvSpPr>
        <dsp:cNvPr id="0" name=""/>
        <dsp:cNvSpPr/>
      </dsp:nvSpPr>
      <dsp:spPr>
        <a:xfrm rot="5400000">
          <a:off x="-93342" y="1652312"/>
          <a:ext cx="622282" cy="43559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4</a:t>
          </a:r>
        </a:p>
      </dsp:txBody>
      <dsp:txXfrm rot="-5400000">
        <a:off x="0" y="1776769"/>
        <a:ext cx="435598" cy="186684"/>
      </dsp:txXfrm>
    </dsp:sp>
    <dsp:sp modelId="{AAC82FAB-5685-3C47-AA41-48063916F55C}">
      <dsp:nvSpPr>
        <dsp:cNvPr id="0" name=""/>
        <dsp:cNvSpPr/>
      </dsp:nvSpPr>
      <dsp:spPr>
        <a:xfrm rot="5400000">
          <a:off x="1394225" y="600342"/>
          <a:ext cx="404483" cy="2321738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Explore materials which can be derived from crude oil; explain the importance or carbon compounds in our lives.</a:t>
          </a:r>
          <a:endParaRPr lang="en-US" sz="900" kern="1200" dirty="0">
            <a:solidFill>
              <a:schemeClr val="bg1"/>
            </a:solidFill>
          </a:endParaRPr>
        </a:p>
      </dsp:txBody>
      <dsp:txXfrm rot="-5400000">
        <a:off x="435598" y="1578715"/>
        <a:ext cx="2301993" cy="364993"/>
      </dsp:txXfrm>
    </dsp:sp>
    <dsp:sp modelId="{8BF7AC73-55EB-DF45-A191-4C2EF7F4A9EE}">
      <dsp:nvSpPr>
        <dsp:cNvPr id="0" name=""/>
        <dsp:cNvSpPr/>
      </dsp:nvSpPr>
      <dsp:spPr>
        <a:xfrm rot="5400000">
          <a:off x="-93342" y="2171117"/>
          <a:ext cx="622282" cy="43559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5</a:t>
          </a:r>
        </a:p>
      </dsp:txBody>
      <dsp:txXfrm rot="-5400000">
        <a:off x="0" y="2295574"/>
        <a:ext cx="435598" cy="186684"/>
      </dsp:txXfrm>
    </dsp:sp>
    <dsp:sp modelId="{C9814DBD-AFFB-8740-ABAF-67E162DB6C1D}">
      <dsp:nvSpPr>
        <dsp:cNvPr id="0" name=""/>
        <dsp:cNvSpPr/>
      </dsp:nvSpPr>
      <dsp:spPr>
        <a:xfrm rot="5400000">
          <a:off x="1394225" y="1119147"/>
          <a:ext cx="404483" cy="2321738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00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Explore extracting useful substances from natural resources</a:t>
          </a:r>
        </a:p>
      </dsp:txBody>
      <dsp:txXfrm rot="-5400000">
        <a:off x="435598" y="2097520"/>
        <a:ext cx="2301993" cy="364993"/>
      </dsp:txXfrm>
    </dsp:sp>
    <dsp:sp modelId="{C5947311-F85B-2C49-B84B-C42DF20AF7AD}">
      <dsp:nvSpPr>
        <dsp:cNvPr id="0" name=""/>
        <dsp:cNvSpPr/>
      </dsp:nvSpPr>
      <dsp:spPr>
        <a:xfrm rot="5400000">
          <a:off x="-93342" y="2689922"/>
          <a:ext cx="622282" cy="435598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6</a:t>
          </a:r>
        </a:p>
      </dsp:txBody>
      <dsp:txXfrm rot="-5400000">
        <a:off x="0" y="2814379"/>
        <a:ext cx="435598" cy="186684"/>
      </dsp:txXfrm>
    </dsp:sp>
    <dsp:sp modelId="{017A3998-26FF-824B-BAC0-3F55F13BA27F}">
      <dsp:nvSpPr>
        <dsp:cNvPr id="0" name=""/>
        <dsp:cNvSpPr/>
      </dsp:nvSpPr>
      <dsp:spPr>
        <a:xfrm rot="5400000">
          <a:off x="1394225" y="1637952"/>
          <a:ext cx="404483" cy="2321738"/>
        </a:xfrm>
        <a:prstGeom prst="round2SameRect">
          <a:avLst/>
        </a:prstGeom>
        <a:solidFill>
          <a:srgbClr val="33CCCB">
            <a:alpha val="90000"/>
          </a:srgb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90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Explore the thermal conductivity of materials to improve energy efficiency In buildings or other systems</a:t>
          </a:r>
          <a:r>
            <a:rPr lang="en-US" sz="1000" kern="1200" dirty="0">
              <a:solidFill>
                <a:schemeClr val="bg1"/>
              </a:solidFill>
              <a:latin typeface="Arial Rounded MT Bold" panose="020F0704030504030204" pitchFamily="34" charset="77"/>
            </a:rPr>
            <a:t>.</a:t>
          </a:r>
          <a:endParaRPr lang="en-US" sz="1000" kern="1200" dirty="0">
            <a:solidFill>
              <a:schemeClr val="bg1"/>
            </a:solidFill>
          </a:endParaRPr>
        </a:p>
      </dsp:txBody>
      <dsp:txXfrm rot="-5400000">
        <a:off x="435598" y="2616325"/>
        <a:ext cx="2301993" cy="364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2D4AC9-A338-4B44-BCD5-377DFB278519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B094F-AB7A-494D-ADB8-32D8C45F22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10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B094F-AB7A-494D-ADB8-32D8C45F221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371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2FFD8-6930-694D-A6BA-82083D403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16F8A-69D3-974D-955D-EC0705DC9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661F6-7A42-1D42-9FEF-E2A0FFC7A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516455-32D6-4E46-B33E-10D557A53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7096-6272-1A45-B1A6-38A32EEB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354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2BB8-1112-1C48-9CDC-57BAA3693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8BDCE-9C36-9946-97BE-6E2AD5A06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4B452-4572-7F4D-8316-06F91C82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B4F78-CAC3-BB4E-8BF1-A9DBC4C76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7D9B2-FB25-4340-80C7-151B5434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53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1EC992-0B67-4F42-AE01-E61018DD2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57F105-96AE-CF44-8B43-410BA5483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593EF-4631-4D4E-B8EF-7F3F980E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05955-8D59-6A4A-9104-4916A484F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55D4E-7F76-B542-A821-1D759052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485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2CEC2-3D7E-C24E-B76A-CF591B9C4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6C1FA-531F-0E48-ADB2-CB32981F1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53607-4E40-F24C-9D23-180CC6AA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013F2-BFDA-F345-9016-A88CFDA82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497F4-1B3A-A84E-A958-F9876460E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97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CA833-223A-9746-82A0-8A299AEDF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C60C2-2D06-AF4F-A977-65C43E2F9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C6426-B746-F942-8C8A-98DB9F5E6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C0D67-B98C-8141-AF4F-5C0E5764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209B5-BD17-D445-B920-08AD77B3C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99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CC965-E74E-F040-B2BB-1100048A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5A7D0-2A2B-6C4F-87CF-3848E7D96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69143-9D2E-FC4E-AAB0-6E0643185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684F1-87BA-A643-94C6-115F87953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6369E-61BD-4744-80C4-595EF07B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0C843-627F-7049-A7FA-9447B540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49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CB8D-F43C-D54C-A7A4-09EE003B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AF7A3-E20B-9E49-9B78-F28716DBB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7FED24-E41D-744C-A421-379BE59AB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5A8C76-CF2B-0345-8050-861340E72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13FE1-27B8-7B46-9DF8-4194AF71A4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3C2335-6940-9C45-9700-14A759D9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9E799C-6AB3-BB4C-AC0F-1C41C3A5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798235-F6F2-884C-A287-4BC5C095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62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4955-FFC2-B346-90DE-8419C03F0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D39514-182A-8948-9F25-DADC6BF1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CC715-AEBF-E448-9D2F-BB37EE45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7317E-AE4B-4045-9B59-E5B8BC9F4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98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F3F68E-0D83-B94C-AD8A-817AD6A3E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93AA6-E662-DE4B-852F-A8A8C4B4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1CE80-B941-0844-84A1-EFAC9710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543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4F6D-8504-0C46-94DE-6AD6BD703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AB40B-BE4C-B545-BCE7-86FD2B65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1A4FA-8C25-BC49-AF60-389908FAE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2D63DE-696E-7C44-A167-9CA17DE06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ADB105-921F-8949-A7C1-903FEC6D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AEAE9-DA3B-CF44-A6CE-F54B1873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5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6CFB6-D7FB-1946-8D18-395CAF63C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D700AD-84F3-0944-8DEA-D90EB7A82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53787-BD09-164A-8406-6D7C3A310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DCEF3-6923-6148-A57C-258A937BE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3468DC-3F92-5849-BBAA-F0C0F4FF9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BB3B4-0EEC-834B-B442-8BAC0043D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82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597C8-6D5B-8F45-B365-F77E3EE7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32AF2-059A-C646-A696-744438BE0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418B-7C95-9344-AFE4-FC31E24CE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00B35-C84F-0E4D-8DBF-872E66F5C97E}" type="datetimeFigureOut">
              <a:rPr lang="en-GB" smtClean="0"/>
              <a:t>11/10/2022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A1887-4DF2-994D-9FC0-F588630D40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7F403-9CE4-8446-9B55-93B41C702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48555-EE1C-E14A-9E75-F854B102CA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84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6.emf"/><Relationship Id="rId18" Type="http://schemas.openxmlformats.org/officeDocument/2006/relationships/image" Target="../media/image11.png"/><Relationship Id="rId3" Type="http://schemas.openxmlformats.org/officeDocument/2006/relationships/image" Target="../media/image1.emf"/><Relationship Id="rId21" Type="http://schemas.openxmlformats.org/officeDocument/2006/relationships/image" Target="../media/image14.emf"/><Relationship Id="rId7" Type="http://schemas.openxmlformats.org/officeDocument/2006/relationships/image" Target="../media/image5.emf"/><Relationship Id="rId12" Type="http://schemas.microsoft.com/office/2007/relationships/diagramDrawing" Target="../diagrams/drawing1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.jpg"/><Relationship Id="rId15" Type="http://schemas.openxmlformats.org/officeDocument/2006/relationships/image" Target="../media/image8.png"/><Relationship Id="rId23" Type="http://schemas.openxmlformats.org/officeDocument/2006/relationships/image" Target="../media/image16.emf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12.png"/><Relationship Id="rId4" Type="http://schemas.openxmlformats.org/officeDocument/2006/relationships/image" Target="../media/image2.emf"/><Relationship Id="rId9" Type="http://schemas.openxmlformats.org/officeDocument/2006/relationships/diagramLayout" Target="../diagrams/layout1.xml"/><Relationship Id="rId14" Type="http://schemas.openxmlformats.org/officeDocument/2006/relationships/image" Target="../media/image7.emf"/><Relationship Id="rId2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3894FA1-7E2C-3B4D-B3B9-3E4B1ABAE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097" y="6037616"/>
            <a:ext cx="850038" cy="8203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673BCAC-AA2D-F142-B617-C928D6E49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316" y="5783505"/>
            <a:ext cx="1281553" cy="1067961"/>
          </a:xfrm>
          <a:prstGeom prst="rect">
            <a:avLst/>
          </a:prstGeom>
        </p:spPr>
      </p:pic>
      <p:pic>
        <p:nvPicPr>
          <p:cNvPr id="56" name="Picture 55" descr="A picture containing red&#10;&#10;Description automatically generated">
            <a:extLst>
              <a:ext uri="{FF2B5EF4-FFF2-40B4-BE49-F238E27FC236}">
                <a16:creationId xmlns:a16="http://schemas.microsoft.com/office/drawing/2014/main" id="{E7197DE9-E61C-C943-8193-E9B66E5D7E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l="14076" t="11992" r="15352" b="18538"/>
          <a:stretch/>
        </p:blipFill>
        <p:spPr>
          <a:xfrm>
            <a:off x="3624690" y="5185308"/>
            <a:ext cx="1253399" cy="165196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4B7F46F5-9EF1-5E44-915D-8BAC52BA0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397" y="2306673"/>
            <a:ext cx="1331024" cy="9982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C0E118-A29C-C740-81AA-33BBDA355E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1" y="5987243"/>
            <a:ext cx="850038" cy="850038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F7B741-E7C4-FF4F-9B37-86E243B3DAC7}"/>
              </a:ext>
            </a:extLst>
          </p:cNvPr>
          <p:cNvSpPr/>
          <p:nvPr/>
        </p:nvSpPr>
        <p:spPr>
          <a:xfrm>
            <a:off x="4780060" y="78173"/>
            <a:ext cx="2631882" cy="564543"/>
          </a:xfrm>
          <a:prstGeom prst="roundRect">
            <a:avLst>
              <a:gd name="adj" fmla="val 31421"/>
            </a:avLst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00" dirty="0">
                <a:latin typeface="Arial Rounded MT Bold" panose="020F0704030504030204" pitchFamily="34" charset="77"/>
              </a:rPr>
              <a:t>Knowledge Organiser</a:t>
            </a:r>
          </a:p>
          <a:p>
            <a:pPr algn="ctr"/>
            <a:r>
              <a:rPr lang="en-GB" sz="13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Properties of Materials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BBBDA32-63C6-B04E-9408-14FF1278A3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606577"/>
              </p:ext>
            </p:extLst>
          </p:nvPr>
        </p:nvGraphicFramePr>
        <p:xfrm>
          <a:off x="191193" y="784588"/>
          <a:ext cx="3419063" cy="5232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410">
                  <a:extLst>
                    <a:ext uri="{9D8B030D-6E8A-4147-A177-3AD203B41FA5}">
                      <a16:colId xmlns:a16="http://schemas.microsoft.com/office/drawing/2014/main" val="2519945507"/>
                    </a:ext>
                  </a:extLst>
                </a:gridCol>
                <a:gridCol w="2357653">
                  <a:extLst>
                    <a:ext uri="{9D8B030D-6E8A-4147-A177-3AD203B41FA5}">
                      <a16:colId xmlns:a16="http://schemas.microsoft.com/office/drawing/2014/main" val="3895209344"/>
                    </a:ext>
                  </a:extLst>
                </a:gridCol>
              </a:tblGrid>
              <a:tr h="776124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 Rounded MT Bold" panose="020F0704030504030204" pitchFamily="34" charset="77"/>
                        </a:rPr>
                        <a:t>ROCKET WORDS</a:t>
                      </a:r>
                    </a:p>
                    <a:p>
                      <a:pPr algn="ctr"/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Learn these words </a:t>
                      </a:r>
                      <a:br>
                        <a:rPr lang="en-GB" sz="1200" dirty="0">
                          <a:latin typeface="Arial Rounded MT Bold" panose="020F0704030504030204" pitchFamily="34" charset="77"/>
                        </a:rPr>
                      </a:br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and their definitions.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910194"/>
                  </a:ext>
                </a:extLst>
              </a:tr>
              <a:tr h="391196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Key Word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latin typeface="Arial Rounded MT Bold" panose="020F0704030504030204" pitchFamily="34" charset="77"/>
                        </a:rPr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7522093"/>
                  </a:ext>
                </a:extLst>
              </a:tr>
              <a:tr h="511785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comparative test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Undertaking a test with a controlled variable to help answer questions.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860657"/>
                  </a:ext>
                </a:extLst>
              </a:tr>
              <a:tr h="501341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elasticity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The ability of a material to resume its normal shape after being stretched or compressed.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073176"/>
                  </a:ext>
                </a:extLst>
              </a:tr>
              <a:tr h="501340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plasticity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The ability for a material to be easily shaped or moulded.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1883998"/>
                  </a:ext>
                </a:extLst>
              </a:tr>
              <a:tr h="351925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crude oil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A natural oil formed by carbon deposits and organic materials.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1065980"/>
                  </a:ext>
                </a:extLst>
              </a:tr>
              <a:tr h="480451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perforate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To pierce or puncture something.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672471"/>
                  </a:ext>
                </a:extLst>
              </a:tr>
              <a:tr h="492698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extraction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To remove something from its natural setting.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832562"/>
                  </a:ext>
                </a:extLst>
              </a:tr>
              <a:tr h="480451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thermal conductivity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The ability of a material or substance to conduct or transfer heat.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983940"/>
                  </a:ext>
                </a:extLst>
              </a:tr>
              <a:tr h="480451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inexhaustible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Arial Rounded MT Bold" panose="020F0704030504030204" pitchFamily="34" charset="77"/>
                        </a:rPr>
                        <a:t>Something unable to be used completely because there’s too much of it to be all used up.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6322334"/>
                  </a:ext>
                </a:extLst>
              </a:tr>
            </a:tbl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C41B2FA-13FB-8E4E-9115-9E1309096A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208164"/>
              </p:ext>
            </p:extLst>
          </p:nvPr>
        </p:nvGraphicFramePr>
        <p:xfrm>
          <a:off x="9233230" y="1294827"/>
          <a:ext cx="2757337" cy="3221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8CD5792-0DCF-7541-8B50-5684A0D380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22496">
            <a:off x="9016" y="477399"/>
            <a:ext cx="1218649" cy="12186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844A1F-C831-9E44-82E8-D6634B0388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9241" y="6194872"/>
            <a:ext cx="1728721" cy="49985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8773529-A8C8-E644-96E9-434F63E3AA95}"/>
              </a:ext>
            </a:extLst>
          </p:cNvPr>
          <p:cNvSpPr/>
          <p:nvPr/>
        </p:nvSpPr>
        <p:spPr>
          <a:xfrm>
            <a:off x="9233230" y="749886"/>
            <a:ext cx="2757337" cy="453225"/>
          </a:xfrm>
          <a:prstGeom prst="roundRect">
            <a:avLst>
              <a:gd name="adj" fmla="val 31421"/>
            </a:avLst>
          </a:prstGeom>
          <a:solidFill>
            <a:srgbClr val="33CCC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rial Rounded MT Bold" panose="020F0704030504030204" pitchFamily="34" charset="77"/>
              </a:rPr>
              <a:t>Lesson Sequence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6CB1051-D4B6-D640-A1D3-7A925737D881}"/>
              </a:ext>
            </a:extLst>
          </p:cNvPr>
          <p:cNvSpPr/>
          <p:nvPr/>
        </p:nvSpPr>
        <p:spPr>
          <a:xfrm>
            <a:off x="7556380" y="99761"/>
            <a:ext cx="4453292" cy="564543"/>
          </a:xfrm>
          <a:prstGeom prst="roundRect">
            <a:avLst>
              <a:gd name="adj" fmla="val 9543"/>
            </a:avLst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Some insulating materials found in our houses include fibre glass loft insulation, cavity wall filler and double-glazed windows.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BA5EF562-E488-A945-B75A-71318DC3B94D}"/>
              </a:ext>
            </a:extLst>
          </p:cNvPr>
          <p:cNvSpPr/>
          <p:nvPr/>
        </p:nvSpPr>
        <p:spPr>
          <a:xfrm>
            <a:off x="191193" y="86383"/>
            <a:ext cx="4444429" cy="564543"/>
          </a:xfrm>
          <a:prstGeom prst="roundRect">
            <a:avLst>
              <a:gd name="adj" fmla="val 9543"/>
            </a:avLst>
          </a:prstGeom>
          <a:noFill/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GB" sz="12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2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Natural resources which are used in every day life include: water, air, trees and plants, and cotton.</a:t>
            </a:r>
          </a:p>
          <a:p>
            <a:pPr algn="ctr"/>
            <a:endParaRPr lang="en-GB" sz="1200" dirty="0">
              <a:solidFill>
                <a:schemeClr val="tx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B1DE584-A486-D44A-8053-E90DAED7D7AC}"/>
              </a:ext>
            </a:extLst>
          </p:cNvPr>
          <p:cNvSpPr/>
          <p:nvPr/>
        </p:nvSpPr>
        <p:spPr>
          <a:xfrm>
            <a:off x="3744670" y="800794"/>
            <a:ext cx="5365876" cy="285929"/>
          </a:xfrm>
          <a:prstGeom prst="roundRect">
            <a:avLst/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Ways to test materials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8AD5EC-B197-C14C-A573-D625019E1889}"/>
              </a:ext>
            </a:extLst>
          </p:cNvPr>
          <p:cNvSpPr txBox="1"/>
          <p:nvPr/>
        </p:nvSpPr>
        <p:spPr>
          <a:xfrm>
            <a:off x="3700007" y="1174763"/>
            <a:ext cx="19674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Hardness</a:t>
            </a:r>
            <a:b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000" dirty="0">
                <a:latin typeface="Arial Rounded MT Bold" panose="020F0704030504030204" pitchFamily="34" charset="77"/>
              </a:rPr>
              <a:t>How resistant a material is to scratching and pressure.</a:t>
            </a:r>
            <a:br>
              <a:rPr lang="en-GB" sz="1000" dirty="0">
                <a:latin typeface="Arial Rounded MT Bold" panose="020F0704030504030204" pitchFamily="34" charset="77"/>
              </a:rPr>
            </a:br>
            <a:r>
              <a:rPr lang="en-GB" sz="1000" i="1" dirty="0">
                <a:latin typeface="Arial Rounded MT Bold" panose="020F0704030504030204" pitchFamily="34" charset="77"/>
              </a:rPr>
              <a:t>Hard materials: hardwood, metal, plastics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7E33A1-4F9A-1F4D-AA68-AC5D452B818F}"/>
              </a:ext>
            </a:extLst>
          </p:cNvPr>
          <p:cNvSpPr txBox="1"/>
          <p:nvPr/>
        </p:nvSpPr>
        <p:spPr>
          <a:xfrm>
            <a:off x="6494816" y="1174763"/>
            <a:ext cx="1952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Strength</a:t>
            </a:r>
            <a:b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000" dirty="0">
                <a:latin typeface="Arial Rounded MT Bold" panose="020F0704030504030204" pitchFamily="34" charset="77"/>
              </a:rPr>
              <a:t>The amount of force needed to break a material.</a:t>
            </a:r>
            <a:br>
              <a:rPr lang="en-GB" sz="1000" dirty="0">
                <a:latin typeface="Arial Rounded MT Bold" panose="020F0704030504030204" pitchFamily="34" charset="77"/>
              </a:rPr>
            </a:br>
            <a:r>
              <a:rPr lang="en-GB" sz="1000" i="1" dirty="0">
                <a:latin typeface="Arial Rounded MT Bold" panose="020F0704030504030204" pitchFamily="34" charset="77"/>
              </a:rPr>
              <a:t>Strong materials: many metals and woods.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B8753D-868F-AD4B-92CF-DFE71B2A7513}"/>
              </a:ext>
            </a:extLst>
          </p:cNvPr>
          <p:cNvSpPr txBox="1"/>
          <p:nvPr/>
        </p:nvSpPr>
        <p:spPr>
          <a:xfrm>
            <a:off x="3700007" y="2231606"/>
            <a:ext cx="1952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Elasticity</a:t>
            </a:r>
            <a:b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000" dirty="0">
                <a:latin typeface="Arial Rounded MT Bold" panose="020F0704030504030204" pitchFamily="34" charset="77"/>
              </a:rPr>
              <a:t>Ability of a material to turn to its original shape after the force is removed</a:t>
            </a:r>
            <a:br>
              <a:rPr lang="en-GB" sz="1000" dirty="0">
                <a:latin typeface="Arial Rounded MT Bold" panose="020F0704030504030204" pitchFamily="34" charset="77"/>
              </a:rPr>
            </a:br>
            <a:r>
              <a:rPr lang="en-GB" sz="1000" i="1" dirty="0">
                <a:latin typeface="Arial Rounded MT Bold" panose="020F0704030504030204" pitchFamily="34" charset="77"/>
              </a:rPr>
              <a:t>Elastic materials: rubber bands, metal coil springs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162964-4DF6-5143-A138-64BFA8BD7440}"/>
              </a:ext>
            </a:extLst>
          </p:cNvPr>
          <p:cNvSpPr txBox="1"/>
          <p:nvPr/>
        </p:nvSpPr>
        <p:spPr>
          <a:xfrm>
            <a:off x="6494816" y="2221130"/>
            <a:ext cx="1952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Plasticity</a:t>
            </a:r>
            <a:b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000" dirty="0">
                <a:latin typeface="Arial Rounded MT Bold" panose="020F0704030504030204" pitchFamily="34" charset="77"/>
              </a:rPr>
              <a:t>Ability to retain the new shape when the force is removed.</a:t>
            </a:r>
            <a:br>
              <a:rPr lang="en-GB" sz="1000" dirty="0">
                <a:latin typeface="Arial Rounded MT Bold" panose="020F0704030504030204" pitchFamily="34" charset="77"/>
              </a:rPr>
            </a:br>
            <a:r>
              <a:rPr lang="en-GB" sz="1000" i="1" dirty="0">
                <a:latin typeface="Arial Rounded MT Bold" panose="020F0704030504030204" pitchFamily="34" charset="77"/>
              </a:rPr>
              <a:t>Example materials: plasticine, clay.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2A7290-C147-5C49-85BE-739F73B85F32}"/>
              </a:ext>
            </a:extLst>
          </p:cNvPr>
          <p:cNvSpPr txBox="1"/>
          <p:nvPr/>
        </p:nvSpPr>
        <p:spPr>
          <a:xfrm>
            <a:off x="3720399" y="3485259"/>
            <a:ext cx="20815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Absorbency</a:t>
            </a:r>
            <a:b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000" dirty="0">
                <a:latin typeface="Arial Rounded MT Bold" panose="020F0704030504030204" pitchFamily="34" charset="77"/>
              </a:rPr>
              <a:t>Ability of a material to soak up liquid.</a:t>
            </a:r>
            <a:br>
              <a:rPr lang="en-GB" sz="1000" dirty="0">
                <a:latin typeface="Arial Rounded MT Bold" panose="020F0704030504030204" pitchFamily="34" charset="77"/>
              </a:rPr>
            </a:br>
            <a:r>
              <a:rPr lang="en-GB" sz="1000" i="1" dirty="0">
                <a:latin typeface="Arial Rounded MT Bold" panose="020F0704030504030204" pitchFamily="34" charset="77"/>
              </a:rPr>
              <a:t>Absorbent materials: sponge, cotton wool, towel.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6AE0C4-8E24-134D-A461-51564411E8B1}"/>
              </a:ext>
            </a:extLst>
          </p:cNvPr>
          <p:cNvSpPr txBox="1"/>
          <p:nvPr/>
        </p:nvSpPr>
        <p:spPr>
          <a:xfrm>
            <a:off x="6512972" y="3429000"/>
            <a:ext cx="18462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Waterproof</a:t>
            </a:r>
            <a:br>
              <a:rPr lang="en-GB" sz="1000" dirty="0">
                <a:solidFill>
                  <a:srgbClr val="33CCCB"/>
                </a:solidFill>
                <a:latin typeface="Arial Rounded MT Bold" panose="020F0704030504030204" pitchFamily="34" charset="77"/>
              </a:rPr>
            </a:br>
            <a:r>
              <a:rPr lang="en-GB" sz="1000" dirty="0">
                <a:latin typeface="Arial Rounded MT Bold" panose="020F0704030504030204" pitchFamily="34" charset="77"/>
              </a:rPr>
              <a:t>Resistant and repellent to a liquid</a:t>
            </a:r>
            <a:br>
              <a:rPr lang="en-GB" sz="1000" dirty="0">
                <a:latin typeface="Arial Rounded MT Bold" panose="020F0704030504030204" pitchFamily="34" charset="77"/>
              </a:rPr>
            </a:br>
            <a:r>
              <a:rPr lang="en-GB" sz="1000" i="1" dirty="0">
                <a:latin typeface="Arial Rounded MT Bold" panose="020F0704030504030204" pitchFamily="34" charset="77"/>
              </a:rPr>
              <a:t>Waterproof materials: </a:t>
            </a:r>
            <a:br>
              <a:rPr lang="en-GB" sz="1000" i="1" dirty="0">
                <a:latin typeface="Arial Rounded MT Bold" panose="020F0704030504030204" pitchFamily="34" charset="77"/>
              </a:rPr>
            </a:br>
            <a:r>
              <a:rPr lang="en-GB" sz="1000" i="1" dirty="0">
                <a:latin typeface="Arial Rounded MT Bold" panose="020F0704030504030204" pitchFamily="34" charset="77"/>
              </a:rPr>
              <a:t>Many rubbers and plastics</a:t>
            </a:r>
          </a:p>
        </p:txBody>
      </p:sp>
      <p:pic>
        <p:nvPicPr>
          <p:cNvPr id="7" name="Picture 6" descr="A picture containing table, furniture, worktable&#10;&#10;Description automatically generated">
            <a:extLst>
              <a:ext uri="{FF2B5EF4-FFF2-40B4-BE49-F238E27FC236}">
                <a16:creationId xmlns:a16="http://schemas.microsoft.com/office/drawing/2014/main" id="{93EF03B0-F1C5-294A-9B63-AABE073797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7486" y="1356859"/>
            <a:ext cx="726533" cy="603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B24041-DC8A-D942-9F5F-ED2DF3F968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59268" y="1271316"/>
            <a:ext cx="674928" cy="591617"/>
          </a:xfrm>
          <a:prstGeom prst="rect">
            <a:avLst/>
          </a:prstGeom>
        </p:spPr>
      </p:pic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CC5998BB-DCDD-604B-B694-406ED3463E7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50331" y="2388845"/>
            <a:ext cx="883382" cy="701184"/>
          </a:xfrm>
          <a:prstGeom prst="rect">
            <a:avLst/>
          </a:prstGeom>
        </p:spPr>
      </p:pic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7F988E57-3BCA-744E-ADC1-8CB2FCEF264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84042" y="3593724"/>
            <a:ext cx="623916" cy="629821"/>
          </a:xfrm>
          <a:prstGeom prst="rect">
            <a:avLst/>
          </a:prstGeom>
        </p:spPr>
      </p:pic>
      <p:pic>
        <p:nvPicPr>
          <p:cNvPr id="29" name="Picture 28" descr="A picture containing cup, clothing, yellow&#10;&#10;Description automatically generated">
            <a:extLst>
              <a:ext uri="{FF2B5EF4-FFF2-40B4-BE49-F238E27FC236}">
                <a16:creationId xmlns:a16="http://schemas.microsoft.com/office/drawing/2014/main" id="{8AC85B86-1207-5B4D-81D7-344EC796B0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15574" y="3442337"/>
            <a:ext cx="778239" cy="87075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2D90BD-F592-3F4D-A95E-7334CDB5C74B}"/>
              </a:ext>
            </a:extLst>
          </p:cNvPr>
          <p:cNvCxnSpPr/>
          <p:nvPr/>
        </p:nvCxnSpPr>
        <p:spPr>
          <a:xfrm>
            <a:off x="3725565" y="4605454"/>
            <a:ext cx="8265002" cy="0"/>
          </a:xfrm>
          <a:prstGeom prst="line">
            <a:avLst/>
          </a:prstGeom>
          <a:ln w="19050">
            <a:solidFill>
              <a:srgbClr val="33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E8668981-8EB8-2F48-BD93-9ACCD5B31CA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33713" y="4742466"/>
            <a:ext cx="1171465" cy="632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4300B5C-0629-7545-A08B-040515B889A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1051409">
            <a:off x="10883164" y="4338854"/>
            <a:ext cx="1209836" cy="1269607"/>
          </a:xfrm>
          <a:prstGeom prst="rect">
            <a:avLst/>
          </a:prstGeom>
        </p:spPr>
      </p:pic>
      <p:sp>
        <p:nvSpPr>
          <p:cNvPr id="41" name="Plus 40">
            <a:extLst>
              <a:ext uri="{FF2B5EF4-FFF2-40B4-BE49-F238E27FC236}">
                <a16:creationId xmlns:a16="http://schemas.microsoft.com/office/drawing/2014/main" id="{3316D925-3E04-7C49-A61F-F898D0738879}"/>
              </a:ext>
            </a:extLst>
          </p:cNvPr>
          <p:cNvSpPr/>
          <p:nvPr/>
        </p:nvSpPr>
        <p:spPr>
          <a:xfrm>
            <a:off x="10374931" y="4883664"/>
            <a:ext cx="400856" cy="434897"/>
          </a:xfrm>
          <a:prstGeom prst="mathPlus">
            <a:avLst/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Equal 41">
            <a:extLst>
              <a:ext uri="{FF2B5EF4-FFF2-40B4-BE49-F238E27FC236}">
                <a16:creationId xmlns:a16="http://schemas.microsoft.com/office/drawing/2014/main" id="{8B530FD9-D8B0-A84A-B28E-44B370D9B657}"/>
              </a:ext>
            </a:extLst>
          </p:cNvPr>
          <p:cNvSpPr/>
          <p:nvPr/>
        </p:nvSpPr>
        <p:spPr>
          <a:xfrm>
            <a:off x="10425230" y="6301584"/>
            <a:ext cx="568712" cy="410192"/>
          </a:xfrm>
          <a:prstGeom prst="mathEqual">
            <a:avLst/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8E0D3D2-13AB-2D4D-BD24-966F8D05BE81}"/>
              </a:ext>
            </a:extLst>
          </p:cNvPr>
          <p:cNvCxnSpPr>
            <a:cxnSpLocks/>
          </p:cNvCxnSpPr>
          <p:nvPr/>
        </p:nvCxnSpPr>
        <p:spPr>
          <a:xfrm>
            <a:off x="9034196" y="4705815"/>
            <a:ext cx="0" cy="2002256"/>
          </a:xfrm>
          <a:prstGeom prst="line">
            <a:avLst/>
          </a:prstGeom>
          <a:ln w="19050">
            <a:solidFill>
              <a:srgbClr val="33CC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E006E96C-5A45-FB4A-B016-227B3B42426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6211" t="4715" b="4715"/>
          <a:stretch/>
        </p:blipFill>
        <p:spPr>
          <a:xfrm>
            <a:off x="9506244" y="5466194"/>
            <a:ext cx="765255" cy="81460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98C6730-5358-A542-A3D5-0FFFAD3DAE8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308" t="15063" r="74891" b="15395"/>
          <a:stretch/>
        </p:blipFill>
        <p:spPr>
          <a:xfrm rot="1623854">
            <a:off x="10058751" y="5752643"/>
            <a:ext cx="425496" cy="933270"/>
          </a:xfrm>
          <a:prstGeom prst="rect">
            <a:avLst/>
          </a:prstGeom>
        </p:spPr>
      </p:pic>
      <p:sp>
        <p:nvSpPr>
          <p:cNvPr id="50" name="Plus 49">
            <a:extLst>
              <a:ext uri="{FF2B5EF4-FFF2-40B4-BE49-F238E27FC236}">
                <a16:creationId xmlns:a16="http://schemas.microsoft.com/office/drawing/2014/main" id="{788E380D-A458-D94C-B09E-119DD1A59F44}"/>
              </a:ext>
            </a:extLst>
          </p:cNvPr>
          <p:cNvSpPr/>
          <p:nvPr/>
        </p:nvSpPr>
        <p:spPr>
          <a:xfrm rot="179657">
            <a:off x="9079040" y="5784381"/>
            <a:ext cx="400856" cy="434897"/>
          </a:xfrm>
          <a:prstGeom prst="mathPlus">
            <a:avLst/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1AD7361D-91C4-3547-83AC-74766E1F96D3}"/>
              </a:ext>
            </a:extLst>
          </p:cNvPr>
          <p:cNvSpPr/>
          <p:nvPr/>
        </p:nvSpPr>
        <p:spPr>
          <a:xfrm>
            <a:off x="3709772" y="4699317"/>
            <a:ext cx="754255" cy="485992"/>
          </a:xfrm>
          <a:prstGeom prst="roundRect">
            <a:avLst/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crude oil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4C70CC-E71B-464E-B1C6-EDD7EB91FC3B}"/>
              </a:ext>
            </a:extLst>
          </p:cNvPr>
          <p:cNvSpPr txBox="1"/>
          <p:nvPr/>
        </p:nvSpPr>
        <p:spPr>
          <a:xfrm>
            <a:off x="4559477" y="4719289"/>
            <a:ext cx="1195438" cy="195438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 Rounded MT Bold" panose="020F0704030504030204" pitchFamily="34" charset="77"/>
              </a:rPr>
              <a:t>Formed by the heating and compression of organic materials (plants, animals) over millions of years - such as algae or zooplankton.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2DF5E2-AA0B-1343-B418-8F44AF3F2492}"/>
              </a:ext>
            </a:extLst>
          </p:cNvPr>
          <p:cNvSpPr txBox="1"/>
          <p:nvPr/>
        </p:nvSpPr>
        <p:spPr>
          <a:xfrm>
            <a:off x="6130695" y="4729752"/>
            <a:ext cx="1195438" cy="195438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 Rounded MT Bold" panose="020F0704030504030204" pitchFamily="34" charset="77"/>
              </a:rPr>
              <a:t>Extracted by oil companies by drilling into the seabed and brining it up through intense pressure, and stored in containers.</a:t>
            </a:r>
          </a:p>
          <a:p>
            <a:pPr algn="ctr"/>
            <a:endParaRPr lang="en-GB" sz="1100" dirty="0">
              <a:latin typeface="Arial Rounded MT Bold" panose="020F0704030504030204" pitchFamily="34" charset="77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49B2A94-F07B-FF4E-9782-890DACE6C1AD}"/>
              </a:ext>
            </a:extLst>
          </p:cNvPr>
          <p:cNvSpPr txBox="1"/>
          <p:nvPr/>
        </p:nvSpPr>
        <p:spPr>
          <a:xfrm>
            <a:off x="7685029" y="4719288"/>
            <a:ext cx="1195438" cy="195438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 Rounded MT Bold" panose="020F0704030504030204" pitchFamily="34" charset="77"/>
              </a:rPr>
              <a:t>Used to help make many plastic products and everyday items, meaning it is useful.  However, can also be bad for environment.</a:t>
            </a:r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A072F85A-D92B-F94E-B202-645EB83B6F5C}"/>
              </a:ext>
            </a:extLst>
          </p:cNvPr>
          <p:cNvSpPr/>
          <p:nvPr/>
        </p:nvSpPr>
        <p:spPr>
          <a:xfrm>
            <a:off x="5652522" y="5596772"/>
            <a:ext cx="558707" cy="186733"/>
          </a:xfrm>
          <a:prstGeom prst="rightArrow">
            <a:avLst/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2E7A24AD-5F4E-2440-8A5B-B476010807D2}"/>
              </a:ext>
            </a:extLst>
          </p:cNvPr>
          <p:cNvSpPr/>
          <p:nvPr/>
        </p:nvSpPr>
        <p:spPr>
          <a:xfrm>
            <a:off x="7211441" y="5603041"/>
            <a:ext cx="558707" cy="186733"/>
          </a:xfrm>
          <a:prstGeom prst="rightArrow">
            <a:avLst/>
          </a:prstGeom>
          <a:solidFill>
            <a:srgbClr val="33CCCB"/>
          </a:solidFill>
          <a:ln>
            <a:solidFill>
              <a:srgbClr val="33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5D2C766-FD06-224E-877B-AA4EA74A106C}"/>
              </a:ext>
            </a:extLst>
          </p:cNvPr>
          <p:cNvSpPr txBox="1"/>
          <p:nvPr/>
        </p:nvSpPr>
        <p:spPr>
          <a:xfrm rot="21073462">
            <a:off x="10723792" y="5574650"/>
            <a:ext cx="1454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latin typeface="Arial Rounded MT Bold" panose="020F0704030504030204" pitchFamily="34" charset="77"/>
              </a:rPr>
              <a:t>Building a </a:t>
            </a:r>
            <a:r>
              <a:rPr lang="en-GB" sz="1200" dirty="0">
                <a:solidFill>
                  <a:srgbClr val="33CCCB"/>
                </a:solidFill>
                <a:latin typeface="Arial Rounded MT Bold" panose="020F0704030504030204" pitchFamily="34" charset="77"/>
              </a:rPr>
              <a:t>perfect </a:t>
            </a:r>
            <a:r>
              <a:rPr lang="en-GB" sz="1000" dirty="0">
                <a:latin typeface="Arial Rounded MT Bold" panose="020F0704030504030204" pitchFamily="34" charset="77"/>
              </a:rPr>
              <a:t>sandcastle…</a:t>
            </a:r>
          </a:p>
        </p:txBody>
      </p:sp>
    </p:spTree>
    <p:extLst>
      <p:ext uri="{BB962C8B-B14F-4D97-AF65-F5344CB8AC3E}">
        <p14:creationId xmlns:p14="http://schemas.microsoft.com/office/powerpoint/2010/main" val="3535548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6005AEF39FFF449590D7F5AE824721" ma:contentTypeVersion="10" ma:contentTypeDescription="Create a new document." ma:contentTypeScope="" ma:versionID="37813f3ffa764e34e16f0febde68a22d">
  <xsd:schema xmlns:xsd="http://www.w3.org/2001/XMLSchema" xmlns:xs="http://www.w3.org/2001/XMLSchema" xmlns:p="http://schemas.microsoft.com/office/2006/metadata/properties" xmlns:ns2="3a2812db-3fe5-4cfc-baff-841c638b900f" xmlns:ns3="50eed354-f72c-432c-bdba-ce2a7d114579" targetNamespace="http://schemas.microsoft.com/office/2006/metadata/properties" ma:root="true" ma:fieldsID="b8e47b544605ef5b3ece8b08f4ce79a1" ns2:_="" ns3:_="">
    <xsd:import namespace="3a2812db-3fe5-4cfc-baff-841c638b900f"/>
    <xsd:import namespace="50eed354-f72c-432c-bdba-ce2a7d1145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2812db-3fe5-4cfc-baff-841c638b9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ed354-f72c-432c-bdba-ce2a7d11457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330789-8B91-4EDD-A2FB-9B60862329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EF6E95-B737-409B-8CA0-79B0606F9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2812db-3fe5-4cfc-baff-841c638b900f"/>
    <ds:schemaRef ds:uri="50eed354-f72c-432c-bdba-ce2a7d1145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F9E86CD-7618-432B-88CC-03663EAFF67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453</Words>
  <Application>Microsoft Office PowerPoint</Application>
  <PresentationFormat>Widescreen</PresentationFormat>
  <Paragraphs>50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Usher</dc:creator>
  <cp:lastModifiedBy>Leanne Horton</cp:lastModifiedBy>
  <cp:revision>47</cp:revision>
  <cp:lastPrinted>2019-04-03T16:19:44Z</cp:lastPrinted>
  <dcterms:created xsi:type="dcterms:W3CDTF">2019-03-22T07:10:13Z</dcterms:created>
  <dcterms:modified xsi:type="dcterms:W3CDTF">2022-10-11T13:58:25Z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0x0101006E6005AEF39FFF449590D7F5AE824721</vt:lpwstr>
  </property>
</Properties>
</file>